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65" r:id="rId5"/>
    <p:sldId id="266" r:id="rId6"/>
    <p:sldId id="278" r:id="rId7"/>
    <p:sldId id="267" r:id="rId8"/>
    <p:sldId id="268" r:id="rId9"/>
    <p:sldId id="269" r:id="rId10"/>
    <p:sldId id="270" r:id="rId11"/>
    <p:sldId id="271" r:id="rId12"/>
    <p:sldId id="272" r:id="rId13"/>
    <p:sldId id="260" r:id="rId14"/>
    <p:sldId id="261" r:id="rId15"/>
    <p:sldId id="273" r:id="rId16"/>
    <p:sldId id="274" r:id="rId17"/>
    <p:sldId id="275" r:id="rId18"/>
    <p:sldId id="276" r:id="rId19"/>
    <p:sldId id="277" r:id="rId20"/>
    <p:sldId id="262" r:id="rId21"/>
    <p:sldId id="264" r:id="rId22"/>
  </p:sldIdLst>
  <p:sldSz cx="12192000" cy="6858000"/>
  <p:notesSz cx="6858000" cy="9144000"/>
  <p:defaultTextStyle>
    <a:defPPr>
      <a:defRPr lang="ko-KR"/>
    </a:defPPr>
    <a:lvl1pPr marL="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>
      <p:cViewPr>
        <p:scale>
          <a:sx n="50" d="100"/>
          <a:sy n="50" d="100"/>
        </p:scale>
        <p:origin x="-2250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8F82-0521-4631-9938-6DC171A281CA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DE44-EB4D-4282-871B-3D9CD906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7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elcome Cats Gif by Shraddha Shanbhag on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664" y="191353"/>
            <a:ext cx="8696110" cy="6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79576" y="1916832"/>
            <a:ext cx="9144000" cy="985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You go to hospital if you’re </a:t>
            </a:r>
            <a:r>
              <a:rPr lang="en-US" sz="4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ill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7608" y="1268760"/>
            <a:ext cx="3482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ill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ɪl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67608" y="2996952"/>
            <a:ext cx="81605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# well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 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healthy, not ill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7568" y="188640"/>
            <a:ext cx="3082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News words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1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7728" y="2708920"/>
            <a:ext cx="70952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Bernard MT Condensed" panose="02050806060905020404" pitchFamily="18" charset="0"/>
                <a:ea typeface="Times New Roman" panose="02020603050405020304" pitchFamily="18" charset="0"/>
              </a:rPr>
              <a:t>Vocabulary </a:t>
            </a:r>
            <a:r>
              <a:rPr lang="en-US" sz="8000" b="1" dirty="0" smtClean="0">
                <a:solidFill>
                  <a:srgbClr val="C00000"/>
                </a:solidFill>
                <a:latin typeface="Bernard MT Condensed" panose="02050806060905020404" pitchFamily="18" charset="0"/>
                <a:ea typeface="Times New Roman" panose="02020603050405020304" pitchFamily="18" charset="0"/>
              </a:rPr>
              <a:t>check</a:t>
            </a:r>
            <a:endParaRPr lang="en-US" sz="8000" dirty="0">
              <a:solidFill>
                <a:srgbClr val="C0000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1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70" y="340461"/>
            <a:ext cx="4139131" cy="18964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439" y="378743"/>
            <a:ext cx="3944685" cy="1794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233" y="3747563"/>
            <a:ext cx="4115135" cy="18488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0575" y="2251730"/>
            <a:ext cx="55962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1. I’m </a:t>
            </a:r>
            <a:r>
              <a:rPr lang="en-US" sz="3600" dirty="0"/>
              <a:t>OK today, </a:t>
            </a:r>
            <a:endParaRPr lang="en-US" sz="3600" dirty="0" smtClean="0"/>
          </a:p>
          <a:p>
            <a:r>
              <a:rPr lang="en-US" sz="3600" dirty="0" smtClean="0"/>
              <a:t>but </a:t>
            </a:r>
            <a:r>
              <a:rPr lang="en-US" sz="3600" dirty="0"/>
              <a:t>my sister is </a:t>
            </a:r>
            <a:r>
              <a:rPr lang="en-US" sz="3600" dirty="0" smtClean="0"/>
              <a:t>very </a:t>
            </a:r>
            <a:r>
              <a:rPr lang="en-US" sz="3600" b="1" dirty="0" smtClean="0">
                <a:solidFill>
                  <a:srgbClr val="7030A0"/>
                </a:solidFill>
              </a:rPr>
              <a:t>t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/>
              <a:t>_ _ _ _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6610495" y="2251730"/>
            <a:ext cx="49882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2. Julie </a:t>
            </a:r>
            <a:r>
              <a:rPr lang="en-US" sz="3600" dirty="0"/>
              <a:t>is very </a:t>
            </a:r>
            <a:r>
              <a:rPr lang="en-US" sz="3600" b="1" dirty="0">
                <a:solidFill>
                  <a:srgbClr val="7030A0"/>
                </a:solidFill>
              </a:rPr>
              <a:t>a</a:t>
            </a:r>
            <a:r>
              <a:rPr lang="en-US" sz="3600" dirty="0"/>
              <a:t> _ _ _ _ _, </a:t>
            </a:r>
            <a:endParaRPr lang="en-US" sz="3600" dirty="0" smtClean="0"/>
          </a:p>
          <a:p>
            <a:r>
              <a:rPr lang="en-US" sz="3600" dirty="0" smtClean="0"/>
              <a:t>but </a:t>
            </a:r>
            <a:r>
              <a:rPr lang="en-US" sz="3600" dirty="0"/>
              <a:t>her sister is </a:t>
            </a:r>
            <a:r>
              <a:rPr lang="en-US" sz="3600" b="1" dirty="0">
                <a:solidFill>
                  <a:srgbClr val="7030A0"/>
                </a:solidFill>
              </a:rPr>
              <a:t>l</a:t>
            </a:r>
            <a:r>
              <a:rPr lang="en-US" sz="3600" b="1" dirty="0"/>
              <a:t> </a:t>
            </a:r>
            <a:r>
              <a:rPr lang="en-US" sz="3600" dirty="0"/>
              <a:t>_ _ 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4468" y="5620215"/>
            <a:ext cx="8548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3. Ollie </a:t>
            </a:r>
            <a:r>
              <a:rPr lang="en-US" sz="3600" dirty="0"/>
              <a:t>eats </a:t>
            </a:r>
            <a:r>
              <a:rPr lang="en-US" sz="3600" b="1" dirty="0">
                <a:solidFill>
                  <a:srgbClr val="7030A0"/>
                </a:solidFill>
              </a:rPr>
              <a:t>h</a:t>
            </a:r>
            <a:r>
              <a:rPr lang="en-US" sz="3600" dirty="0"/>
              <a:t> _ _ _ _ _ _ </a:t>
            </a:r>
            <a:r>
              <a:rPr lang="en-US" sz="3600" dirty="0" smtClean="0"/>
              <a:t> food</a:t>
            </a:r>
            <a:r>
              <a:rPr lang="en-US" sz="3600" dirty="0"/>
              <a:t>, but </a:t>
            </a:r>
            <a:endParaRPr lang="en-US" sz="3600" dirty="0" smtClean="0"/>
          </a:p>
          <a:p>
            <a:r>
              <a:rPr lang="en-US" sz="3600" dirty="0" smtClean="0"/>
              <a:t>Martin </a:t>
            </a:r>
            <a:r>
              <a:rPr lang="en-US" sz="3600" dirty="0"/>
              <a:t>eats </a:t>
            </a:r>
            <a:r>
              <a:rPr lang="en-US" sz="3600" b="1" dirty="0">
                <a:solidFill>
                  <a:srgbClr val="7030A0"/>
                </a:solidFill>
              </a:rPr>
              <a:t>u</a:t>
            </a:r>
            <a:r>
              <a:rPr lang="en-US" sz="3600" dirty="0"/>
              <a:t> _ </a:t>
            </a:r>
            <a:r>
              <a:rPr lang="en-US" sz="3600" dirty="0" smtClean="0"/>
              <a:t> _  _  _  _  _  _ </a:t>
            </a:r>
            <a:r>
              <a:rPr lang="en-US" sz="3600" dirty="0"/>
              <a:t>_ </a:t>
            </a:r>
            <a:r>
              <a:rPr lang="en-US" sz="3600" dirty="0" smtClean="0"/>
              <a:t> food</a:t>
            </a:r>
            <a:r>
              <a:rPr lang="en-US" sz="36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10306" y="2765800"/>
            <a:ext cx="1755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7030A0"/>
                </a:solidFill>
              </a:rPr>
              <a:t>i</a:t>
            </a:r>
            <a:r>
              <a:rPr lang="en-US" sz="4000" b="1" dirty="0" smtClean="0">
                <a:solidFill>
                  <a:srgbClr val="7030A0"/>
                </a:solidFill>
              </a:rPr>
              <a:t> r e d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97293" y="2195325"/>
            <a:ext cx="210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c t </a:t>
            </a:r>
            <a:r>
              <a:rPr lang="en-US" sz="4000" b="1" dirty="0" err="1" smtClean="0">
                <a:solidFill>
                  <a:srgbClr val="7030A0"/>
                </a:solidFill>
              </a:rPr>
              <a:t>i</a:t>
            </a:r>
            <a:r>
              <a:rPr lang="en-US" sz="4000" b="1" dirty="0" smtClean="0">
                <a:solidFill>
                  <a:srgbClr val="7030A0"/>
                </a:solidFill>
              </a:rPr>
              <a:t> v e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73720" y="2744173"/>
            <a:ext cx="1755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a z y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79327" y="5537953"/>
            <a:ext cx="2728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e a l t h y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6800" y="6112658"/>
            <a:ext cx="3561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n h e a l t h y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2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447" y="361445"/>
            <a:ext cx="4093777" cy="1884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46" y="324121"/>
            <a:ext cx="4146789" cy="1884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130" y="3872240"/>
            <a:ext cx="3450294" cy="15856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0016" y="2353074"/>
            <a:ext cx="6192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5. Oscar </a:t>
            </a:r>
            <a:r>
              <a:rPr lang="en-US" sz="3600" dirty="0"/>
              <a:t>is </a:t>
            </a:r>
            <a:r>
              <a:rPr lang="en-US" sz="3600" b="1" dirty="0">
                <a:solidFill>
                  <a:srgbClr val="7030A0"/>
                </a:solidFill>
              </a:rPr>
              <a:t>u</a:t>
            </a:r>
            <a:r>
              <a:rPr lang="en-US" sz="3600" dirty="0"/>
              <a:t> _ _ _ _, but his dad is very </a:t>
            </a:r>
            <a:r>
              <a:rPr lang="en-US" sz="3600" b="1" dirty="0">
                <a:solidFill>
                  <a:srgbClr val="7030A0"/>
                </a:solidFill>
              </a:rPr>
              <a:t>f</a:t>
            </a:r>
            <a:r>
              <a:rPr lang="en-US" sz="3600" b="1" dirty="0"/>
              <a:t> </a:t>
            </a:r>
            <a:r>
              <a:rPr lang="en-US" sz="3600" dirty="0"/>
              <a:t>_ _.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6824" y="2353075"/>
            <a:ext cx="5275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4. Murat </a:t>
            </a:r>
            <a:r>
              <a:rPr lang="en-US" sz="3600" dirty="0"/>
              <a:t>is </a:t>
            </a:r>
            <a:r>
              <a:rPr lang="en-US" sz="3600" b="1" dirty="0">
                <a:solidFill>
                  <a:srgbClr val="7030A0"/>
                </a:solidFill>
              </a:rPr>
              <a:t>w</a:t>
            </a:r>
            <a:r>
              <a:rPr lang="en-US" sz="3600" dirty="0"/>
              <a:t> _ _ _, but his brother is </a:t>
            </a:r>
            <a:r>
              <a:rPr lang="en-US" sz="3600" b="1" dirty="0" err="1">
                <a:solidFill>
                  <a:srgbClr val="7030A0"/>
                </a:solidFill>
              </a:rPr>
              <a:t>i</a:t>
            </a:r>
            <a:r>
              <a:rPr lang="en-US" sz="3600" dirty="0"/>
              <a:t> _ _ today</a:t>
            </a:r>
          </a:p>
        </p:txBody>
      </p:sp>
      <p:sp>
        <p:nvSpPr>
          <p:cNvPr id="7" name="Rectangle 6"/>
          <p:cNvSpPr/>
          <p:nvPr/>
        </p:nvSpPr>
        <p:spPr>
          <a:xfrm>
            <a:off x="2428578" y="5776689"/>
            <a:ext cx="8770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6. Katy </a:t>
            </a:r>
            <a:r>
              <a:rPr lang="en-US" sz="3600" dirty="0"/>
              <a:t>is </a:t>
            </a:r>
            <a:r>
              <a:rPr lang="en-US" sz="3600" b="1" dirty="0">
                <a:solidFill>
                  <a:srgbClr val="7030A0"/>
                </a:solidFill>
              </a:rPr>
              <a:t>h</a:t>
            </a:r>
            <a:r>
              <a:rPr lang="en-US" sz="3600" dirty="0"/>
              <a:t> _ _ _ _ </a:t>
            </a:r>
            <a:r>
              <a:rPr lang="en-US" sz="3600" dirty="0" smtClean="0"/>
              <a:t>_   , </a:t>
            </a:r>
            <a:r>
              <a:rPr lang="en-US" sz="3600" dirty="0"/>
              <a:t>but Billy is </a:t>
            </a:r>
            <a:r>
              <a:rPr lang="en-US" sz="3600" dirty="0" smtClean="0"/>
              <a:t>thirsty.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146512" y="2272432"/>
            <a:ext cx="1117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e l </a:t>
            </a:r>
            <a:r>
              <a:rPr lang="en-US" sz="4000" b="1" dirty="0" err="1" smtClean="0">
                <a:solidFill>
                  <a:srgbClr val="7030A0"/>
                </a:solidFill>
              </a:rPr>
              <a:t>l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0185" y="2823144"/>
            <a:ext cx="803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l </a:t>
            </a:r>
            <a:r>
              <a:rPr lang="en-US" sz="4000" b="1" dirty="0" err="1" smtClean="0">
                <a:solidFill>
                  <a:srgbClr val="7030A0"/>
                </a:solidFill>
              </a:rPr>
              <a:t>l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11894" y="2353074"/>
            <a:ext cx="1737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n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>
                <a:solidFill>
                  <a:srgbClr val="7030A0"/>
                </a:solidFill>
              </a:rPr>
              <a:t>f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i</a:t>
            </a:r>
            <a:r>
              <a:rPr lang="en-US" sz="4000" b="1" dirty="0" smtClean="0">
                <a:solidFill>
                  <a:srgbClr val="7030A0"/>
                </a:solidFill>
              </a:rPr>
              <a:t> t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24335" y="2953238"/>
            <a:ext cx="6046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7030A0"/>
                </a:solidFill>
              </a:rPr>
              <a:t>i</a:t>
            </a:r>
            <a:r>
              <a:rPr lang="en-US" sz="4000" b="1" dirty="0">
                <a:solidFill>
                  <a:srgbClr val="7030A0"/>
                </a:solidFill>
              </a:rPr>
              <a:t> 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5622" y="5715134"/>
            <a:ext cx="1927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7030A0"/>
                </a:solidFill>
              </a:rPr>
              <a:t>u n g r y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3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7568" y="188640"/>
            <a:ext cx="2847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Activity </a:t>
            </a:r>
            <a:r>
              <a:rPr lang="en-US" sz="4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9656" y="1412776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>
              <a:buAutoNum type="arabicPeriod"/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active – </a:t>
            </a:r>
          </a:p>
          <a:p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hungry -</a:t>
            </a:r>
          </a:p>
          <a:p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healthy – </a:t>
            </a:r>
          </a:p>
          <a:p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fit -</a:t>
            </a:r>
            <a:endParaRPr lang="en-US" sz="4400" dirty="0"/>
          </a:p>
        </p:txBody>
      </p:sp>
      <p:sp>
        <p:nvSpPr>
          <p:cNvPr id="9" name="Rectangle 8"/>
          <p:cNvSpPr/>
          <p:nvPr/>
        </p:nvSpPr>
        <p:spPr>
          <a:xfrm>
            <a:off x="6037743" y="1437169"/>
            <a:ext cx="11560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lazy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47656" y="2078343"/>
            <a:ext cx="1000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full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37743" y="2810772"/>
            <a:ext cx="26003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unhealthy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47656" y="3459883"/>
            <a:ext cx="1345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unfit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2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7568" y="188640"/>
            <a:ext cx="2847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Activity </a:t>
            </a:r>
            <a:r>
              <a:rPr lang="en-US" sz="4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7488" y="3883179"/>
            <a:ext cx="100091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go to bed late.</a:t>
            </a:r>
            <a:endParaRPr lang="en-US" sz="4400" dirty="0" smtClean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 who is very lazy and stays on the sofa a lot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87488" y="990079"/>
            <a:ext cx="8495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Don’t eat. Wait for dinner.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water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87488" y="2436629"/>
            <a:ext cx="108732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You aren’t well. Go home and go to bed. 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really fit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07568" y="188640"/>
            <a:ext cx="2847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Activity </a:t>
            </a:r>
            <a:r>
              <a:rPr lang="en-US" sz="4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39616" y="1512309"/>
            <a:ext cx="2903984" cy="2979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Charlie</a:t>
            </a:r>
            <a:r>
              <a:rPr lang="en-US" sz="4400" b="1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Conor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endParaRPr lang="en-US" sz="4400" b="1" dirty="0" smtClean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Fran</a:t>
            </a:r>
            <a:r>
              <a:rPr lang="en-US" sz="4400" b="1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72150" y="1512309"/>
            <a:ext cx="2332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b, h, c 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80856" y="2526112"/>
            <a:ext cx="639919" cy="8695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80856" y="3539916"/>
            <a:ext cx="1532792" cy="8695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f, g, d</a:t>
            </a:r>
          </a:p>
        </p:txBody>
      </p:sp>
      <p:pic>
        <p:nvPicPr>
          <p:cNvPr id="14" name="Friends Plus for Vietnam G6 SB Track 2.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0336" y="326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2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1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7568" y="188640"/>
            <a:ext cx="2847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Activity </a:t>
            </a:r>
            <a:r>
              <a:rPr lang="en-US" sz="4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1300" y="1179059"/>
            <a:ext cx="5798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Eight or nine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8369" y="4632498"/>
            <a:ext cx="10320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Healthy foods: pasta, chicken; </a:t>
            </a:r>
          </a:p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Unhealthy foods: desserts and chocolate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04914" y="3938917"/>
            <a:ext cx="53880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She runs and swims.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92710" y="3273890"/>
            <a:ext cx="6864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He’s studying for exams.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88146" y="1887920"/>
            <a:ext cx="86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No, he isn’t. He likes going out and doing sport.</a:t>
            </a:r>
          </a:p>
        </p:txBody>
      </p:sp>
      <p:pic>
        <p:nvPicPr>
          <p:cNvPr id="16" name="Friends Plus for Vietnam G6 SB Track 2.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0376" y="348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6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12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lking to members about mental health | Canadian Union of Public Employ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12"/>
            <a:ext cx="12192000" cy="638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peaking Time on Vime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056" b="73056" l="5625" r="91406">
                        <a14:foregroundMark x1="11797" y1="47361" x2="16563" y2="49861"/>
                        <a14:foregroundMark x1="13203" y1="41389" x2="11016" y2="43333"/>
                        <a14:foregroundMark x1="18516" y1="46389" x2="18516" y2="51250"/>
                        <a14:foregroundMark x1="22109" y1="45833" x2="22109" y2="47778"/>
                        <a14:foregroundMark x1="24375" y1="50833" x2="24922" y2="54722"/>
                        <a14:foregroundMark x1="26563" y1="45833" x2="28828" y2="46806"/>
                        <a14:foregroundMark x1="33516" y1="46389" x2="34063" y2="53750"/>
                        <a14:foregroundMark x1="36875" y1="42361" x2="36875" y2="53750"/>
                        <a14:foregroundMark x1="42422" y1="45833" x2="43281" y2="51806"/>
                        <a14:foregroundMark x1="43281" y1="41944" x2="43281" y2="41944"/>
                        <a14:foregroundMark x1="45781" y1="47778" x2="45781" y2="52778"/>
                        <a14:foregroundMark x1="52188" y1="48889" x2="54688" y2="51250"/>
                        <a14:foregroundMark x1="64688" y1="43889" x2="65000" y2="54306"/>
                        <a14:foregroundMark x1="70000" y1="45417" x2="70000" y2="51250"/>
                        <a14:foregroundMark x1="70000" y1="41944" x2="70000" y2="41944"/>
                        <a14:foregroundMark x1="73047" y1="48333" x2="73047" y2="52778"/>
                        <a14:foregroundMark x1="82813" y1="48333" x2="82266" y2="52778"/>
                        <a14:foregroundMark x1="88906" y1="48333" x2="88359" y2="58194"/>
                        <a14:foregroundMark x1="85625" y1="35000" x2="87266" y2="40972"/>
                        <a14:foregroundMark x1="79766" y1="67639" x2="84219" y2="64722"/>
                        <a14:foregroundMark x1="12422" y1="56806" x2="16016" y2="55278"/>
                        <a14:foregroundMark x1="14609" y1="40417" x2="16016" y2="4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3" t="20555" r="9117" b="24722"/>
          <a:stretch/>
        </p:blipFill>
        <p:spPr bwMode="auto">
          <a:xfrm>
            <a:off x="2385102" y="3924300"/>
            <a:ext cx="7579218" cy="275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99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043373"/>
              </p:ext>
            </p:extLst>
          </p:nvPr>
        </p:nvGraphicFramePr>
        <p:xfrm>
          <a:off x="263352" y="980728"/>
          <a:ext cx="11470341" cy="6057773"/>
        </p:xfrm>
        <a:graphic>
          <a:graphicData uri="http://schemas.openxmlformats.org/drawingml/2006/table">
            <a:tbl>
              <a:tblPr firstRow="1" firstCol="1" bandRow="1"/>
              <a:tblGrid>
                <a:gridCol w="7382435">
                  <a:extLst>
                    <a:ext uri="{9D8B030D-6E8A-4147-A177-3AD203B41FA5}">
                      <a16:colId xmlns:a16="http://schemas.microsoft.com/office/drawing/2014/main" xmlns="" val="3763043861"/>
                    </a:ext>
                  </a:extLst>
                </a:gridCol>
                <a:gridCol w="1976717">
                  <a:extLst>
                    <a:ext uri="{9D8B030D-6E8A-4147-A177-3AD203B41FA5}">
                      <a16:colId xmlns:a16="http://schemas.microsoft.com/office/drawing/2014/main" xmlns="" val="3558222920"/>
                    </a:ext>
                  </a:extLst>
                </a:gridCol>
                <a:gridCol w="2111189">
                  <a:extLst>
                    <a:ext uri="{9D8B030D-6E8A-4147-A177-3AD203B41FA5}">
                      <a16:colId xmlns:a16="http://schemas.microsoft.com/office/drawing/2014/main" xmlns="" val="1119169835"/>
                    </a:ext>
                  </a:extLst>
                </a:gridCol>
              </a:tblGrid>
              <a:tr h="363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Questions</a:t>
                      </a:r>
                      <a:endParaRPr lang="en-US" sz="2800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(you)</a:t>
                      </a:r>
                      <a:endParaRPr lang="en-US" sz="2800" b="1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(your friend)</a:t>
                      </a:r>
                      <a:endParaRPr lang="en-US" sz="2800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4126596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marL="8890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a. Do you think you’re active or lazy?</a:t>
                      </a:r>
                      <a:endParaRPr lang="en-US" sz="3200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8408654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marL="8890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b. How many hours do you usually sleep?</a:t>
                      </a:r>
                      <a:endParaRPr lang="en-US" sz="3200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8763279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marL="8890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c. Do you prefer sitting on the sofa or going out?</a:t>
                      </a:r>
                      <a:endParaRPr lang="en-US" sz="3200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0479687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marL="8890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d. Do you usually eat healthy food?</a:t>
                      </a:r>
                      <a:endParaRPr lang="en-US" sz="3200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9703555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marL="8890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e. What do you eat if you’re really hungry?</a:t>
                      </a:r>
                      <a:endParaRPr lang="en-US" sz="3200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1191397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marL="8890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f. Do you like doing sports?</a:t>
                      </a:r>
                      <a:endParaRPr lang="en-US" sz="3200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408962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marL="8890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g. How far can you run</a:t>
                      </a:r>
                      <a:endParaRPr lang="en-US" sz="3200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7879553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h. Are you lazy at weekends?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245032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63352" y="28228"/>
            <a:ext cx="2847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Activity </a:t>
            </a:r>
            <a:r>
              <a:rPr lang="en-US" sz="4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9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4/ae/0a/c4ae0a71a50c76a19d1ecf89359542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959" y="43150"/>
            <a:ext cx="6837016" cy="683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ick Here Button Hand Pointer Clicking Stock Vector (Royalty Free)  139028389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29" b="78929" l="12057" r="89598">
                        <a14:foregroundMark x1="72104" y1="50000" x2="76832" y2="60714"/>
                        <a14:foregroundMark x1="33333" y1="43929" x2="57447" y2="50000"/>
                        <a14:foregroundMark x1="29314" y1="42500" x2="35934" y2="45357"/>
                        <a14:foregroundMark x1="74232" y1="49286" x2="74232" y2="49286"/>
                        <a14:foregroundMark x1="81087" y1="59286" x2="63593" y2="38571"/>
                        <a14:foregroundMark x1="70449" y1="56786" x2="50591" y2="39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18589" r="10163" b="19208"/>
          <a:stretch/>
        </p:blipFill>
        <p:spPr bwMode="auto">
          <a:xfrm>
            <a:off x="404947" y="2677887"/>
            <a:ext cx="2999315" cy="15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18D8B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6.01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7625"/>
            <a:ext cx="12192000" cy="676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58836" y="3058008"/>
            <a:ext cx="111855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581025" algn="l"/>
              </a:tabLst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Learn by heart all new words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.</a:t>
            </a:r>
          </a:p>
          <a:p>
            <a:pPr marR="0" lvl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Workbook: Exercises page 38.</a:t>
            </a:r>
            <a:endParaRPr lang="en-US" sz="6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1442" y="482564"/>
            <a:ext cx="76091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 smtClean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Homework</a:t>
            </a:r>
            <a:endParaRPr lang="en-US" sz="13000" dirty="0">
              <a:solidFill>
                <a:schemeClr val="accent2">
                  <a:lumMod val="75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8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9776" y="908720"/>
            <a:ext cx="6096000" cy="4924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sit on the sofa 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play video games 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eat vegetables 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drink fizzy drinks 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drink juice </a:t>
            </a:r>
            <a:endParaRPr lang="en-US" sz="4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exercise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777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7408" y="1628800"/>
            <a:ext cx="10849444" cy="25914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002060"/>
                </a:solidFill>
                <a:latin typeface="Sitka Small" panose="02000505000000020004" pitchFamily="2" charset="0"/>
                <a:ea typeface="Arial" panose="020B0604020202020204" pitchFamily="34" charset="0"/>
              </a:rPr>
              <a:t>What can you do </a:t>
            </a:r>
            <a:endParaRPr lang="en-US" sz="6000" b="1" dirty="0" smtClean="0">
              <a:solidFill>
                <a:srgbClr val="002060"/>
              </a:solidFill>
              <a:latin typeface="Sitka Small" panose="02000505000000020004" pitchFamily="2" charset="0"/>
              <a:ea typeface="Arial" panose="020B0604020202020204" pitchFamily="34" charset="0"/>
            </a:endParaRPr>
          </a:p>
          <a:p>
            <a:pPr algn="ctr"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 dirty="0" smtClean="0">
                <a:solidFill>
                  <a:srgbClr val="002060"/>
                </a:solidFill>
                <a:latin typeface="Sitka Small" panose="02000505000000020004" pitchFamily="2" charset="0"/>
                <a:ea typeface="Arial" panose="020B0604020202020204" pitchFamily="34" charset="0"/>
              </a:rPr>
              <a:t>if </a:t>
            </a:r>
            <a:r>
              <a:rPr lang="en-US" sz="6000" b="1" dirty="0">
                <a:solidFill>
                  <a:srgbClr val="002060"/>
                </a:solidFill>
                <a:latin typeface="Sitka Small" panose="02000505000000020004" pitchFamily="2" charset="0"/>
                <a:ea typeface="Arial" panose="020B0604020202020204" pitchFamily="34" charset="0"/>
              </a:rPr>
              <a:t>you want to be healthy?</a:t>
            </a:r>
            <a:endParaRPr lang="en-US" sz="6000" b="1" dirty="0">
              <a:solidFill>
                <a:srgbClr val="002060"/>
              </a:solidFill>
              <a:effectLst/>
              <a:latin typeface="Sitka Small" panose="02000505000000020004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7638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op 5 Healthy Stores in Danang - Alluvia Chocola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r="2269"/>
          <a:stretch/>
        </p:blipFill>
        <p:spPr bwMode="auto">
          <a:xfrm>
            <a:off x="0" y="422030"/>
            <a:ext cx="12176385" cy="596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814263" y="-356637"/>
            <a:ext cx="5357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540385" algn="l"/>
              </a:tabLst>
            </a:pPr>
            <a:r>
              <a:rPr lang="en-US" sz="4800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5400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endParaRPr lang="en-US" sz="4800" b="1" dirty="0">
              <a:solidFill>
                <a:srgbClr val="7030A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21368" y="1415156"/>
            <a:ext cx="12313368" cy="3785652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latin typeface="Arial Black" panose="020B0A04020102020204" pitchFamily="34" charset="0"/>
              </a:rPr>
              <a:t>UNIT 5: </a:t>
            </a:r>
          </a:p>
          <a:p>
            <a:pPr lvl="0" algn="ctr"/>
            <a:r>
              <a:rPr lang="en-US" sz="6000" dirty="0">
                <a:latin typeface="Arial Black" panose="020B0A04020102020204" pitchFamily="34" charset="0"/>
              </a:rPr>
              <a:t>FOOD AND </a:t>
            </a:r>
            <a:r>
              <a:rPr lang="en-US" sz="6000" dirty="0" smtClean="0">
                <a:latin typeface="Arial Black" panose="020B0A04020102020204" pitchFamily="34" charset="0"/>
              </a:rPr>
              <a:t>HEALTH</a:t>
            </a:r>
          </a:p>
          <a:p>
            <a:pPr lvl="0"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Lesson </a:t>
            </a: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4</a:t>
            </a:r>
          </a:p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VOCABULARY AND LISTENING</a:t>
            </a:r>
          </a:p>
        </p:txBody>
      </p:sp>
    </p:spTree>
    <p:extLst>
      <p:ext uri="{BB962C8B-B14F-4D97-AF65-F5344CB8AC3E}">
        <p14:creationId xmlns:p14="http://schemas.microsoft.com/office/powerpoint/2010/main" val="84289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7568" y="188640"/>
            <a:ext cx="2847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Activity 1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4386" y="2620407"/>
            <a:ext cx="2183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tired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7568" y="992361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active              2. hungry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34386" y="1796082"/>
            <a:ext cx="53254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healthy           4. fit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2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7568" y="188640"/>
            <a:ext cx="3082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News words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266" y="1556792"/>
            <a:ext cx="11017224" cy="80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active (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4400" b="1" dirty="0" smtClean="0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i="1" dirty="0" smtClean="0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4400" b="1" i="1" dirty="0" err="1" smtClean="0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æk.tɪv</a:t>
            </a:r>
            <a:r>
              <a:rPr lang="en-US" sz="4400" b="1" i="1" dirty="0" smtClean="0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6711" y="3861048"/>
            <a:ext cx="3647121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fit (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b="1" i="1" dirty="0" smtClean="0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i="1" dirty="0" err="1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fɪt</a:t>
            </a:r>
            <a:r>
              <a:rPr lang="en-US" sz="4400" b="1" i="1" dirty="0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i="1" dirty="0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9233" y="2410124"/>
            <a:ext cx="112552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 does a lot of activities.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44758" y="4669667"/>
            <a:ext cx="80418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r>
              <a:rPr lang="en-US" sz="44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person exercises a lot.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28930" y="386104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# unfit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4400" b="1" i="1" dirty="0" smtClean="0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i="1" dirty="0" err="1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ʌnˈfɪt</a:t>
            </a:r>
            <a:r>
              <a:rPr lang="en-US" sz="4400" b="1" i="1" dirty="0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2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ere is why you might be feeling tired while on lockdown - Health - The  Jakarta Po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32" y="0"/>
            <a:ext cx="10294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42225" y="1318791"/>
            <a:ext cx="6096000" cy="8086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tired (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4400" b="1" i="1" dirty="0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i="1" dirty="0" err="1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taɪrd</a:t>
            </a:r>
            <a:r>
              <a:rPr lang="en-US" sz="4400" b="1" i="1" dirty="0" smtClean="0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7568" y="188640"/>
            <a:ext cx="3082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News words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3472" y="2276872"/>
            <a:ext cx="4129657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full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r>
              <a:rPr lang="en-US" sz="4400" b="1" dirty="0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i="1" dirty="0" err="1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fʊl</a:t>
            </a:r>
            <a:r>
              <a:rPr lang="en-US" sz="4400" b="1" i="1" dirty="0">
                <a:solidFill>
                  <a:srgbClr val="1D2A5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I Ate Too Much Turkey By Jack Prelutsky : Dolphin Talk | Port O&amp;#39;Connor –  Seadrift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593" y="114724"/>
            <a:ext cx="6168008" cy="662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40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7568" y="188640"/>
            <a:ext cx="3082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News words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2" descr="Free Vector | Healthy and unhealthy man banners s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/>
          <a:stretch/>
        </p:blipFill>
        <p:spPr bwMode="auto">
          <a:xfrm>
            <a:off x="0" y="989018"/>
            <a:ext cx="8136904" cy="58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137323" y="1412776"/>
            <a:ext cx="4151784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healthy (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hel.θi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# 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unhealthy (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ʌnˈhel.θi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4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602</Words>
  <Application>Microsoft Office PowerPoint</Application>
  <PresentationFormat>Custom</PresentationFormat>
  <Paragraphs>114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73</cp:revision>
  <dcterms:created xsi:type="dcterms:W3CDTF">2014-04-01T16:27:38Z</dcterms:created>
  <dcterms:modified xsi:type="dcterms:W3CDTF">2022-01-24T06:41:53Z</dcterms:modified>
</cp:coreProperties>
</file>